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Roboto Medium"/>
      <p:regular r:id="rId17"/>
    </p:embeddedFont>
    <p:embeddedFont>
      <p:font typeface="Roboto Medium"/>
      <p:regular r:id="rId18"/>
    </p:embeddedFont>
    <p:embeddedFont>
      <p:font typeface="Roboto Medium"/>
      <p:regular r:id="rId19"/>
    </p:embeddedFont>
    <p:embeddedFont>
      <p:font typeface="Roboto Medium"/>
      <p:regular r:id="rId20"/>
    </p:embeddedFont>
    <p:embeddedFont>
      <p:font typeface="Roboto"/>
      <p:regular r:id="rId21"/>
    </p:embeddedFont>
    <p:embeddedFont>
      <p:font typeface="Roboto"/>
      <p:regular r:id="rId22"/>
    </p:embeddedFont>
    <p:embeddedFont>
      <p:font typeface="Roboto"/>
      <p:regular r:id="rId23"/>
    </p:embeddedFont>
    <p:embeddedFont>
      <p:font typeface="Roboto"/>
      <p:regular r:id="rId2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Relationship Id="rId22" Type="http://schemas.openxmlformats.org/officeDocument/2006/relationships/font" Target="fonts/font6.fntdata"/><Relationship Id="rId23" Type="http://schemas.openxmlformats.org/officeDocument/2006/relationships/font" Target="fonts/font7.fntdata"/><Relationship Id="rId2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2" Type="http://schemas.openxmlformats.org/officeDocument/2006/relationships/image" Target="../media/image-1007-2.png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2" Type="http://schemas.openxmlformats.org/officeDocument/2006/relationships/image" Target="../media/image-1008-2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2" Type="http://schemas.openxmlformats.org/officeDocument/2006/relationships/image" Target="../media/image-1009-2.png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2" Type="http://schemas.openxmlformats.org/officeDocument/2006/relationships/image" Target="../media/image-1010-2.png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2" Type="http://schemas.openxmlformats.org/officeDocument/2006/relationships/image" Target="../media/image-1011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7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8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36553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Fundamentos de Administración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123253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Este seminario ofrece una introducción profunda a los fundamentos de la administración, explorando su evolución histórica, principios clave y aplicaciones contemporáneas.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548401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810" y="5491639"/>
            <a:ext cx="347663" cy="347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756440" y="5467112"/>
            <a:ext cx="2556510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CFD0D8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por Giovanni Pineda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18467"/>
            <a:ext cx="1224867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Introducción a la administración y sus funciones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29422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Definición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875365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 administración es el proceso de planificar, organizar, dirigir y controlar los recursos de una organización para alcanzar sus objetivos.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329422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Funciones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99521" y="3875365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Las funciones principales son: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599521" y="444234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Planificación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599521" y="488453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Organización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532673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Dirección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599521" y="5768935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Control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26135" y="750689"/>
            <a:ext cx="7664529" cy="1320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200"/>
              </a:lnSpc>
              <a:buNone/>
            </a:pPr>
            <a:r>
              <a:rPr lang="en-US" sz="415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Evolución histórica de la administración</a:t>
            </a:r>
            <a:endParaRPr lang="en-US" sz="4150" dirty="0"/>
          </a:p>
        </p:txBody>
      </p:sp>
      <p:sp>
        <p:nvSpPr>
          <p:cNvPr id="4" name="Shape 1"/>
          <p:cNvSpPr/>
          <p:nvPr/>
        </p:nvSpPr>
        <p:spPr>
          <a:xfrm>
            <a:off x="6531650" y="2388513"/>
            <a:ext cx="22860" cy="5090398"/>
          </a:xfrm>
          <a:prstGeom prst="roundRect">
            <a:avLst>
              <a:gd name="adj" fmla="val 388338"/>
            </a:avLst>
          </a:prstGeom>
          <a:solidFill>
            <a:srgbClr val="313E80"/>
          </a:solidFill>
          <a:ln/>
        </p:spPr>
      </p:sp>
      <p:sp>
        <p:nvSpPr>
          <p:cNvPr id="5" name="Shape 2"/>
          <p:cNvSpPr/>
          <p:nvPr/>
        </p:nvSpPr>
        <p:spPr>
          <a:xfrm>
            <a:off x="6757988" y="2852618"/>
            <a:ext cx="739735" cy="22860"/>
          </a:xfrm>
          <a:prstGeom prst="roundRect">
            <a:avLst>
              <a:gd name="adj" fmla="val 388338"/>
            </a:avLst>
          </a:prstGeom>
          <a:solidFill>
            <a:srgbClr val="313E80"/>
          </a:solidFill>
          <a:ln/>
        </p:spPr>
      </p:sp>
      <p:sp>
        <p:nvSpPr>
          <p:cNvPr id="6" name="Shape 3"/>
          <p:cNvSpPr/>
          <p:nvPr/>
        </p:nvSpPr>
        <p:spPr>
          <a:xfrm>
            <a:off x="6305312" y="2626281"/>
            <a:ext cx="475536" cy="475536"/>
          </a:xfrm>
          <a:prstGeom prst="roundRect">
            <a:avLst>
              <a:gd name="adj" fmla="val 18668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52949" y="2705457"/>
            <a:ext cx="180142" cy="317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50"/>
              </a:lnSpc>
              <a:buNone/>
            </a:pPr>
            <a:r>
              <a:rPr lang="en-US" sz="24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1</a:t>
            </a:r>
            <a:endParaRPr lang="en-US" sz="2450" dirty="0"/>
          </a:p>
        </p:txBody>
      </p:sp>
      <p:sp>
        <p:nvSpPr>
          <p:cNvPr id="8" name="Text 5"/>
          <p:cNvSpPr/>
          <p:nvPr/>
        </p:nvSpPr>
        <p:spPr>
          <a:xfrm>
            <a:off x="7705487" y="2599849"/>
            <a:ext cx="2641997" cy="330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Era Preindustrial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7705487" y="3056811"/>
            <a:ext cx="6185178" cy="67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Administración rudimentaria, basada en la experiencia y el conocimiento tradicional.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6757988" y="4619863"/>
            <a:ext cx="739735" cy="22860"/>
          </a:xfrm>
          <a:prstGeom prst="roundRect">
            <a:avLst>
              <a:gd name="adj" fmla="val 388338"/>
            </a:avLst>
          </a:prstGeom>
          <a:solidFill>
            <a:srgbClr val="313E80"/>
          </a:solidFill>
          <a:ln/>
        </p:spPr>
      </p:sp>
      <p:sp>
        <p:nvSpPr>
          <p:cNvPr id="11" name="Shape 8"/>
          <p:cNvSpPr/>
          <p:nvPr/>
        </p:nvSpPr>
        <p:spPr>
          <a:xfrm>
            <a:off x="6305312" y="4393525"/>
            <a:ext cx="475536" cy="475536"/>
          </a:xfrm>
          <a:prstGeom prst="roundRect">
            <a:avLst>
              <a:gd name="adj" fmla="val 18668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52949" y="4472702"/>
            <a:ext cx="180142" cy="317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50"/>
              </a:lnSpc>
              <a:buNone/>
            </a:pPr>
            <a:r>
              <a:rPr lang="en-US" sz="24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2</a:t>
            </a:r>
            <a:endParaRPr lang="en-US" sz="2450" dirty="0"/>
          </a:p>
        </p:txBody>
      </p:sp>
      <p:sp>
        <p:nvSpPr>
          <p:cNvPr id="13" name="Text 10"/>
          <p:cNvSpPr/>
          <p:nvPr/>
        </p:nvSpPr>
        <p:spPr>
          <a:xfrm>
            <a:off x="7705487" y="4367093"/>
            <a:ext cx="2641997" cy="330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Revolución Industrial</a:t>
            </a:r>
            <a:endParaRPr lang="en-US" sz="2050" dirty="0"/>
          </a:p>
        </p:txBody>
      </p:sp>
      <p:sp>
        <p:nvSpPr>
          <p:cNvPr id="14" name="Text 11"/>
          <p:cNvSpPr/>
          <p:nvPr/>
        </p:nvSpPr>
        <p:spPr>
          <a:xfrm>
            <a:off x="7705487" y="4824055"/>
            <a:ext cx="6185178" cy="67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Surgen las primeras teorías de la administración científica, enfocadas en la eficiencia y la productividad.</a:t>
            </a:r>
            <a:endParaRPr lang="en-US" sz="1650" dirty="0"/>
          </a:p>
        </p:txBody>
      </p:sp>
      <p:sp>
        <p:nvSpPr>
          <p:cNvPr id="15" name="Shape 12"/>
          <p:cNvSpPr/>
          <p:nvPr/>
        </p:nvSpPr>
        <p:spPr>
          <a:xfrm>
            <a:off x="6757988" y="6387108"/>
            <a:ext cx="739735" cy="22860"/>
          </a:xfrm>
          <a:prstGeom prst="roundRect">
            <a:avLst>
              <a:gd name="adj" fmla="val 388338"/>
            </a:avLst>
          </a:prstGeom>
          <a:solidFill>
            <a:srgbClr val="313E80"/>
          </a:solidFill>
          <a:ln/>
        </p:spPr>
      </p:sp>
      <p:sp>
        <p:nvSpPr>
          <p:cNvPr id="16" name="Shape 13"/>
          <p:cNvSpPr/>
          <p:nvPr/>
        </p:nvSpPr>
        <p:spPr>
          <a:xfrm>
            <a:off x="6305312" y="6160770"/>
            <a:ext cx="475536" cy="475536"/>
          </a:xfrm>
          <a:prstGeom prst="roundRect">
            <a:avLst>
              <a:gd name="adj" fmla="val 18668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452949" y="6239947"/>
            <a:ext cx="180142" cy="317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450"/>
              </a:lnSpc>
              <a:buNone/>
            </a:pPr>
            <a:r>
              <a:rPr lang="en-US" sz="24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3</a:t>
            </a:r>
            <a:endParaRPr lang="en-US" sz="2450" dirty="0"/>
          </a:p>
        </p:txBody>
      </p:sp>
      <p:sp>
        <p:nvSpPr>
          <p:cNvPr id="18" name="Text 15"/>
          <p:cNvSpPr/>
          <p:nvPr/>
        </p:nvSpPr>
        <p:spPr>
          <a:xfrm>
            <a:off x="7705487" y="6134338"/>
            <a:ext cx="2641997" cy="330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Siglo XX</a:t>
            </a:r>
            <a:endParaRPr lang="en-US" sz="2050" dirty="0"/>
          </a:p>
        </p:txBody>
      </p:sp>
      <p:sp>
        <p:nvSpPr>
          <p:cNvPr id="19" name="Text 16"/>
          <p:cNvSpPr/>
          <p:nvPr/>
        </p:nvSpPr>
        <p:spPr>
          <a:xfrm>
            <a:off x="7705487" y="6591300"/>
            <a:ext cx="6185178" cy="67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Aparecen las teorías de las relaciones humanas, el comportamiento organizacional y la administración moderna.</a:t>
            </a:r>
            <a:endParaRPr lang="en-US" sz="1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1189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7241" y="3430429"/>
            <a:ext cx="10213181" cy="7028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Principios de la administración científica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787241" y="4723686"/>
            <a:ext cx="506135" cy="506135"/>
          </a:xfrm>
          <a:prstGeom prst="roundRect">
            <a:avLst>
              <a:gd name="adj" fmla="val 18667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44404" y="4807982"/>
            <a:ext cx="191810" cy="3374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518285" y="4723686"/>
            <a:ext cx="2811899" cy="35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1. Estudio del trabajo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18285" y="5210056"/>
            <a:ext cx="5684520" cy="7196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Análisis detallado de cada tarea para optimizar su ejecución.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7427714" y="4723686"/>
            <a:ext cx="506135" cy="506135"/>
          </a:xfrm>
          <a:prstGeom prst="roundRect">
            <a:avLst>
              <a:gd name="adj" fmla="val 18667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584877" y="4807982"/>
            <a:ext cx="191810" cy="3374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8158758" y="4723686"/>
            <a:ext cx="2811899" cy="35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2. Selección científica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8158758" y="5210056"/>
            <a:ext cx="5684520" cy="7196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Selección de los trabajadores más adecuados para cada puesto.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787241" y="6407587"/>
            <a:ext cx="506135" cy="506135"/>
          </a:xfrm>
          <a:prstGeom prst="roundRect">
            <a:avLst>
              <a:gd name="adj" fmla="val 18667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44404" y="6491883"/>
            <a:ext cx="191810" cy="3374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1518285" y="6407587"/>
            <a:ext cx="3189446" cy="35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3. Formación y desarrollo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18285" y="6893957"/>
            <a:ext cx="5684520" cy="7196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Capacitar a los trabajadores para mejorar sus habilidades y eficiencia.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7427714" y="6407587"/>
            <a:ext cx="506135" cy="506135"/>
          </a:xfrm>
          <a:prstGeom prst="roundRect">
            <a:avLst>
              <a:gd name="adj" fmla="val 18667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584877" y="6491883"/>
            <a:ext cx="191810" cy="3374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4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8158758" y="6407587"/>
            <a:ext cx="4357568" cy="35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4. Cooperación y trabajo en equipo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8158758" y="6893957"/>
            <a:ext cx="5684520" cy="7196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Establecimiento de una relación de colaboración entre gerentes y trabajadores.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7453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Teoría clásica de la organización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832259"/>
            <a:ext cx="3664863" cy="2047994"/>
          </a:xfrm>
          <a:prstGeom prst="roundRect">
            <a:avLst>
              <a:gd name="adj" fmla="val 4652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14624" y="306669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Estructura jerárquica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14624" y="3557111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Organización piramidal con niveles de autoridad y responsabilidad bien definidos.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2832259"/>
            <a:ext cx="3664863" cy="2047994"/>
          </a:xfrm>
          <a:prstGeom prst="roundRect">
            <a:avLst>
              <a:gd name="adj" fmla="val 4652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406301" y="306669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División del trabajo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406301" y="3557111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Especialización de tareas para maximizar la eficiencia.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107067"/>
            <a:ext cx="3664863" cy="2047994"/>
          </a:xfrm>
          <a:prstGeom prst="roundRect">
            <a:avLst>
              <a:gd name="adj" fmla="val 4652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14624" y="5341501"/>
            <a:ext cx="319599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Centralización de la autoridad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514624" y="6186249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Concentración del poder en la alta gerencia.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10171867" y="5107067"/>
            <a:ext cx="3664863" cy="2047994"/>
          </a:xfrm>
          <a:prstGeom prst="roundRect">
            <a:avLst>
              <a:gd name="adj" fmla="val 4652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0406301" y="534150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Control formal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0406301" y="5831919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Establecimiento de normas y procedimientos para regular las operaciones.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639979"/>
            <a:ext cx="849272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Teoría de las relaciones humanas</a:t>
            </a:r>
            <a:endParaRPr lang="en-US" sz="44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90" y="4688919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93790" y="54827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Motivación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93790" y="5973128"/>
            <a:ext cx="300549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Reconocer la importancia de las necesidades y motivaciones de los trabajadores.</a:t>
            </a:r>
            <a:endParaRPr lang="en-US" sz="17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446" y="4688919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139446" y="54827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Comunicación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4139446" y="5973128"/>
            <a:ext cx="3005614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Fomentar la comunicación abierta y efectiva entre todos los niveles de la organización.</a:t>
            </a:r>
            <a:endParaRPr lang="en-US" sz="17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221" y="4688919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485221" y="54827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Trabajo en equipo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7485221" y="5973128"/>
            <a:ext cx="3005614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Crear un ambiente de colaboración y cooperación entre los miembros del equipo.</a:t>
            </a:r>
            <a:endParaRPr lang="en-US" sz="1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30997" y="4688919"/>
            <a:ext cx="566976" cy="56697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0830997" y="54827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Liderazgo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10830997" y="5973128"/>
            <a:ext cx="300561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Promover un liderazgo efectivo que inspire y motive a los trabajadores.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23643"/>
            <a:ext cx="1073408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Teoría del comportamiento organizacional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7430" y="2686050"/>
            <a:ext cx="1614011" cy="80795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73830" y="2950369"/>
            <a:ext cx="16109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5088255" y="2912864"/>
            <a:ext cx="34347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Comportamiento individual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4918115" y="3507105"/>
            <a:ext cx="8861822" cy="15240"/>
          </a:xfrm>
          <a:prstGeom prst="roundRect">
            <a:avLst>
              <a:gd name="adj" fmla="val 625116"/>
            </a:avLst>
          </a:prstGeom>
          <a:solidFill>
            <a:srgbClr val="313E80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424" y="3550682"/>
            <a:ext cx="3228022" cy="80795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973830" y="3727847"/>
            <a:ext cx="16109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5895261" y="3777496"/>
            <a:ext cx="252412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Dinámica de grupos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5725120" y="4371737"/>
            <a:ext cx="8054816" cy="15240"/>
          </a:xfrm>
          <a:prstGeom prst="roundRect">
            <a:avLst>
              <a:gd name="adj" fmla="val 625116"/>
            </a:avLst>
          </a:prstGeom>
          <a:solidFill>
            <a:srgbClr val="313E80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3418" y="4415314"/>
            <a:ext cx="4842034" cy="80795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973830" y="4592479"/>
            <a:ext cx="16109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3</a:t>
            </a:r>
            <a:endParaRPr lang="en-US" sz="2200" dirty="0"/>
          </a:p>
        </p:txBody>
      </p:sp>
      <p:sp>
        <p:nvSpPr>
          <p:cNvPr id="13" name="Text 8"/>
          <p:cNvSpPr/>
          <p:nvPr/>
        </p:nvSpPr>
        <p:spPr>
          <a:xfrm>
            <a:off x="6702266" y="4642128"/>
            <a:ext cx="323695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Estructura organizacional</a:t>
            </a:r>
            <a:endParaRPr lang="en-US" sz="2200" dirty="0"/>
          </a:p>
        </p:txBody>
      </p:sp>
      <p:sp>
        <p:nvSpPr>
          <p:cNvPr id="14" name="Shape 9"/>
          <p:cNvSpPr/>
          <p:nvPr/>
        </p:nvSpPr>
        <p:spPr>
          <a:xfrm>
            <a:off x="6532126" y="5236369"/>
            <a:ext cx="7247811" cy="15240"/>
          </a:xfrm>
          <a:prstGeom prst="roundRect">
            <a:avLst>
              <a:gd name="adj" fmla="val 625116"/>
            </a:avLst>
          </a:prstGeom>
          <a:solidFill>
            <a:srgbClr val="313E80"/>
          </a:solidFill>
          <a:ln/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294" y="5279946"/>
            <a:ext cx="6456164" cy="807958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3973711" y="5457111"/>
            <a:ext cx="16109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4</a:t>
            </a:r>
            <a:endParaRPr lang="en-US" sz="2200" dirty="0"/>
          </a:p>
        </p:txBody>
      </p:sp>
      <p:sp>
        <p:nvSpPr>
          <p:cNvPr id="17" name="Text 11"/>
          <p:cNvSpPr/>
          <p:nvPr/>
        </p:nvSpPr>
        <p:spPr>
          <a:xfrm>
            <a:off x="7509272" y="5506760"/>
            <a:ext cx="284583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Cultura organizacional</a:t>
            </a:r>
            <a:endParaRPr lang="en-US" sz="2200" dirty="0"/>
          </a:p>
        </p:txBody>
      </p:sp>
      <p:sp>
        <p:nvSpPr>
          <p:cNvPr id="18" name="Text 12"/>
          <p:cNvSpPr/>
          <p:nvPr/>
        </p:nvSpPr>
        <p:spPr>
          <a:xfrm>
            <a:off x="793790" y="6343055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Esta teoría explora cómo el comportamiento de las personas en las organizaciones afecta el rendimiento y la eficacia.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17834"/>
            <a:ext cx="1287518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Artículo: "Las bases de la administración moderna"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880241"/>
            <a:ext cx="2173724" cy="807958"/>
          </a:xfrm>
          <a:prstGeom prst="roundRect">
            <a:avLst>
              <a:gd name="adj" fmla="val 11791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8224" y="3057406"/>
            <a:ext cx="16109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194328" y="3107055"/>
            <a:ext cx="235672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Enfoque sistémico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3080861" y="3672959"/>
            <a:ext cx="10642402" cy="15240"/>
          </a:xfrm>
          <a:prstGeom prst="roundRect">
            <a:avLst>
              <a:gd name="adj" fmla="val 625116"/>
            </a:avLst>
          </a:prstGeom>
          <a:solidFill>
            <a:srgbClr val="313E80"/>
          </a:solidFill>
          <a:ln/>
        </p:spPr>
      </p:sp>
      <p:sp>
        <p:nvSpPr>
          <p:cNvPr id="7" name="Shape 5"/>
          <p:cNvSpPr/>
          <p:nvPr/>
        </p:nvSpPr>
        <p:spPr>
          <a:xfrm>
            <a:off x="793790" y="3801547"/>
            <a:ext cx="4347567" cy="807958"/>
          </a:xfrm>
          <a:prstGeom prst="roundRect">
            <a:avLst>
              <a:gd name="adj" fmla="val 11791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28224" y="3978712"/>
            <a:ext cx="16109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5368171" y="4028361"/>
            <a:ext cx="282487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Enfoque contingencial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54704" y="4594265"/>
            <a:ext cx="8468558" cy="15240"/>
          </a:xfrm>
          <a:prstGeom prst="roundRect">
            <a:avLst>
              <a:gd name="adj" fmla="val 625116"/>
            </a:avLst>
          </a:prstGeom>
          <a:solidFill>
            <a:srgbClr val="313E80"/>
          </a:solidFill>
          <a:ln/>
        </p:spPr>
      </p:sp>
      <p:sp>
        <p:nvSpPr>
          <p:cNvPr id="11" name="Shape 9"/>
          <p:cNvSpPr/>
          <p:nvPr/>
        </p:nvSpPr>
        <p:spPr>
          <a:xfrm>
            <a:off x="793790" y="4722852"/>
            <a:ext cx="6521410" cy="807958"/>
          </a:xfrm>
          <a:prstGeom prst="roundRect">
            <a:avLst>
              <a:gd name="adj" fmla="val 11791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28224" y="4900017"/>
            <a:ext cx="16109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3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542014" y="4949666"/>
            <a:ext cx="254650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Enfoque estratégico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93790" y="5785961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El artículo analiza los principios clave de la administración moderna, incluyendo el enfoque sistémico, el enfoque contingencial y el enfoque estratégico.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51007" y="820579"/>
            <a:ext cx="7814786" cy="1779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65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Foro de debate: Aplicaciones prácticas de las funciones administrativas en empresas locales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151007" y="2980134"/>
            <a:ext cx="3764994" cy="6266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49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1</a:t>
            </a:r>
            <a:endParaRPr lang="en-US" sz="4900" dirty="0"/>
          </a:p>
        </p:txBody>
      </p:sp>
      <p:sp>
        <p:nvSpPr>
          <p:cNvPr id="5" name="Text 2"/>
          <p:cNvSpPr/>
          <p:nvPr/>
        </p:nvSpPr>
        <p:spPr>
          <a:xfrm>
            <a:off x="6846570" y="3844052"/>
            <a:ext cx="2373749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Planificación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6151007" y="4254579"/>
            <a:ext cx="3764994" cy="607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Estrategias para el crecimiento de las empresas locales.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10200799" y="2980134"/>
            <a:ext cx="3764994" cy="6266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49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2</a:t>
            </a:r>
            <a:endParaRPr lang="en-US" sz="4900" dirty="0"/>
          </a:p>
        </p:txBody>
      </p:sp>
      <p:sp>
        <p:nvSpPr>
          <p:cNvPr id="8" name="Text 5"/>
          <p:cNvSpPr/>
          <p:nvPr/>
        </p:nvSpPr>
        <p:spPr>
          <a:xfrm>
            <a:off x="10896362" y="3844052"/>
            <a:ext cx="2373749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Organización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10200799" y="4254579"/>
            <a:ext cx="3764994" cy="607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Optimización de la estructura organizacional.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6151007" y="5526762"/>
            <a:ext cx="3764994" cy="6266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49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3</a:t>
            </a:r>
            <a:endParaRPr lang="en-US" sz="4900" dirty="0"/>
          </a:p>
        </p:txBody>
      </p:sp>
      <p:sp>
        <p:nvSpPr>
          <p:cNvPr id="11" name="Text 8"/>
          <p:cNvSpPr/>
          <p:nvPr/>
        </p:nvSpPr>
        <p:spPr>
          <a:xfrm>
            <a:off x="6846570" y="6390680"/>
            <a:ext cx="2373749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Dirección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6151007" y="6801207"/>
            <a:ext cx="3764994" cy="303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Liderazgo y motivación del personal.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10200799" y="5526762"/>
            <a:ext cx="3764994" cy="6266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49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4</a:t>
            </a:r>
            <a:endParaRPr lang="en-US" sz="4900" dirty="0"/>
          </a:p>
        </p:txBody>
      </p:sp>
      <p:sp>
        <p:nvSpPr>
          <p:cNvPr id="14" name="Text 11"/>
          <p:cNvSpPr/>
          <p:nvPr/>
        </p:nvSpPr>
        <p:spPr>
          <a:xfrm>
            <a:off x="10896362" y="6390680"/>
            <a:ext cx="2373749" cy="296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Control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10200799" y="6801207"/>
            <a:ext cx="3764994" cy="607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Sistemas de control de calidad y gestión financiera.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510076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Conclusiones y reflexiones finales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267795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 administración es una disciplina esencial para el éxito de cualquier organización. Comprender sus fundamentos, principios y aplicaciones prácticas es fundamental para desarrollar líderes efectivos y lograr resultados óptimos.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2025-01-25T17:56:22Z</dcterms:created>
  <dcterms:modified xsi:type="dcterms:W3CDTF">2025-01-25T17:56:22Z</dcterms:modified>
</cp:coreProperties>
</file>